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4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2C23E7-1013-45B2-130A-06FFC0675895}" v="5" dt="2026-08-26T13:36:51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kimian, Hunter" userId="S::hhakimi@emory.edu::974d3cd2-7bd3-4077-b47d-fe36dddee365" providerId="AD" clId="Web-{532C23E7-1013-45B2-130A-06FFC0675895}"/>
    <pc:docChg chg="modSld">
      <pc:chgData name="Hakimian, Hunter" userId="S::hhakimi@emory.edu::974d3cd2-7bd3-4077-b47d-fe36dddee365" providerId="AD" clId="Web-{532C23E7-1013-45B2-130A-06FFC0675895}" dt="2026-08-26T13:36:51.024" v="4"/>
      <pc:docMkLst>
        <pc:docMk/>
      </pc:docMkLst>
      <pc:sldChg chg="modSp">
        <pc:chgData name="Hakimian, Hunter" userId="S::hhakimi@emory.edu::974d3cd2-7bd3-4077-b47d-fe36dddee365" providerId="AD" clId="Web-{532C23E7-1013-45B2-130A-06FFC0675895}" dt="2026-08-26T13:33:57.180" v="2"/>
        <pc:sldMkLst>
          <pc:docMk/>
          <pc:sldMk cId="0" sldId="258"/>
        </pc:sldMkLst>
        <pc:picChg chg="mod">
          <ac:chgData name="Hakimian, Hunter" userId="S::hhakimi@emory.edu::974d3cd2-7bd3-4077-b47d-fe36dddee365" providerId="AD" clId="Web-{532C23E7-1013-45B2-130A-06FFC0675895}" dt="2026-08-26T13:33:57.180" v="2"/>
          <ac:picMkLst>
            <pc:docMk/>
            <pc:sldMk cId="0" sldId="258"/>
            <ac:picMk id="86" creationId="{00000000-0000-0000-0000-000000000000}"/>
          </ac:picMkLst>
        </pc:picChg>
      </pc:sldChg>
      <pc:sldChg chg="addSp delSp">
        <pc:chgData name="Hakimian, Hunter" userId="S::hhakimi@emory.edu::974d3cd2-7bd3-4077-b47d-fe36dddee365" providerId="AD" clId="Web-{532C23E7-1013-45B2-130A-06FFC0675895}" dt="2026-08-26T13:36:51.024" v="4"/>
        <pc:sldMkLst>
          <pc:docMk/>
          <pc:sldMk cId="0" sldId="282"/>
        </pc:sldMkLst>
        <pc:picChg chg="add del">
          <ac:chgData name="Hakimian, Hunter" userId="S::hhakimi@emory.edu::974d3cd2-7bd3-4077-b47d-fe36dddee365" providerId="AD" clId="Web-{532C23E7-1013-45B2-130A-06FFC0675895}" dt="2026-08-26T13:36:51.024" v="4"/>
          <ac:picMkLst>
            <pc:docMk/>
            <pc:sldMk cId="0" sldId="282"/>
            <ac:picMk id="29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c52f34d2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c52f34d2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d2c138ba1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d2c138ba15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d2c138ba15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d2c138ba15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fdc51e9d5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fdc51e9d5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fdc51e9d5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fdc51e9d5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86fdd42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f86fdd42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fe1f9d8c54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fe1f9d8c54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dc51e9d5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fdc51e9d57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fdc51e9d5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fdc51e9d5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fdc51e9d57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fdc51e9d57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fdc51e9d57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fdc51e9d57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d2c138ba1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d2c138ba1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dc51e9d57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fdc51e9d57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fdc51e9d57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fdc51e9d57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fdc51e9d57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fdc51e9d57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fdc51e9d57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fdc51e9d57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fdc51e9d57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fdc51e9d57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fdc51e9d57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fdc51e9d57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dc51e9d57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fdc51e9d57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fdc51e9d57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fdc51e9d57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dc51e9d57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fdc51e9d57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dc51e9d57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fdc51e9d57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75b420a7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75b420a7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fdc51e9d57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fdc51e9d57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fdc51e9d57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2fdc51e9d57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e1f9d8c5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2fe1f9d8c5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fe1f9d8c5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fe1f9d8c5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75b420a7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f75b420a7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imaged in 7 minutes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whole mouse brain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75b420a79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f75b420a79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Imaging speed goes to lightsheet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resolution goes to confocal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75b420a7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f75b420a7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workstations hourly cost note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compare to current cost of ram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75b420a7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75b420a7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75b420a7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75b420a7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c52f34d2ab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c52f34d2ab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d2c138ba1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d2c138ba1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hello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d2c138ba1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d2c138ba1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f-cSyp8V-cQGgFkTl0bT_ldqGKLInKge/view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-224187" y="3195367"/>
            <a:ext cx="3000000" cy="581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Core Director​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630263" y="1631517"/>
            <a:ext cx="1488000" cy="369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Laura Fox-Goharioon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074288" y="1477417"/>
            <a:ext cx="1133700" cy="554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Mike Koval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PhD​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942238" y="3292992"/>
            <a:ext cx="3000000" cy="369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Scientific Director​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178213" y="1501792"/>
            <a:ext cx="1227900" cy="554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Stoyan Ivanov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MSc​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208013" y="3259717"/>
            <a:ext cx="1390500" cy="554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Bioinformatics Analyst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4557313" y="1496742"/>
            <a:ext cx="1250400" cy="554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April Reedy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PhD​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5958913" y="1477467"/>
            <a:ext cx="953100" cy="738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Hunter Hakimian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PhD​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6030155" y="3264117"/>
            <a:ext cx="953100" cy="554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Assistant Scientist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7053588" y="1477467"/>
            <a:ext cx="1342200" cy="738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Mark (Shaojin) You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PhD​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7322388" y="3259717"/>
            <a:ext cx="3000000" cy="738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Assistant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Scientist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823789" y="489225"/>
            <a:ext cx="7693800" cy="69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</a:rPr>
              <a:t>How to Take a Quantifiable Image</a:t>
            </a:r>
            <a:endParaRPr sz="3300">
              <a:solidFill>
                <a:srgbClr val="FFFFFF"/>
              </a:solidFill>
            </a:endParaRPr>
          </a:p>
        </p:txBody>
      </p:sp>
      <p:pic>
        <p:nvPicPr>
          <p:cNvPr id="66" name="Google Shape;66;p13" descr="A picture containing text, font, graphic design, graphic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35" t="15585" r="6879" b="32429"/>
          <a:stretch/>
        </p:blipFill>
        <p:spPr>
          <a:xfrm>
            <a:off x="180600" y="4249875"/>
            <a:ext cx="4298307" cy="554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7" name="Google Shape;67;p13"/>
          <p:cNvSpPr txBox="1"/>
          <p:nvPr/>
        </p:nvSpPr>
        <p:spPr>
          <a:xfrm>
            <a:off x="4691825" y="4219425"/>
            <a:ext cx="4659600" cy="615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Website: </a:t>
            </a:r>
            <a:r>
              <a:rPr lang="en" sz="13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https://www.cores.emory.edu/ici/index.html</a:t>
            </a:r>
            <a:r>
              <a:rPr lang="en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Email: </a:t>
            </a:r>
            <a:r>
              <a:rPr lang="en" sz="13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ici@emory.edu</a:t>
            </a:r>
            <a:r>
              <a:rPr lang="en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6623" y="2171153"/>
            <a:ext cx="839501" cy="9822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9" name="Google Shape;6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57313" y="2165667"/>
            <a:ext cx="1227781" cy="9822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0" name="Google Shape;7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08013" y="2166683"/>
            <a:ext cx="1227788" cy="9822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1" name="Google Shape;71;p13"/>
          <p:cNvPicPr preferRelativeResize="0"/>
          <p:nvPr/>
        </p:nvPicPr>
        <p:blipFill rotWithShape="1">
          <a:blip r:embed="rId7">
            <a:alphaModFix/>
          </a:blip>
          <a:srcRect l="12538" r="4260"/>
          <a:stretch/>
        </p:blipFill>
        <p:spPr>
          <a:xfrm>
            <a:off x="5905781" y="2155557"/>
            <a:ext cx="1027108" cy="9875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2" name="Google Shape;7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53588" y="2165654"/>
            <a:ext cx="1227800" cy="9822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3" name="Google Shape;73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4432" y="2196001"/>
            <a:ext cx="1227800" cy="98224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74" name="Google Shape;74;p13"/>
          <p:cNvSpPr txBox="1"/>
          <p:nvPr/>
        </p:nvSpPr>
        <p:spPr>
          <a:xfrm>
            <a:off x="4542163" y="3262717"/>
            <a:ext cx="1488000" cy="369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Technical Director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Going too large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455375" y="1171875"/>
            <a:ext cx="7929900" cy="12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What just happened?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image was large, sure, but I have more than enough memory to store it, so what's the issue?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4" name="Google Shape;144;p22"/>
          <p:cNvPicPr preferRelativeResize="0"/>
          <p:nvPr/>
        </p:nvPicPr>
        <p:blipFill rotWithShape="1">
          <a:blip r:embed="rId3">
            <a:alphaModFix/>
          </a:blip>
          <a:srcRect l="11837" r="14730" b="5276"/>
          <a:stretch/>
        </p:blipFill>
        <p:spPr>
          <a:xfrm>
            <a:off x="1196150" y="3033150"/>
            <a:ext cx="2609623" cy="176692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/>
        </p:nvSpPr>
        <p:spPr>
          <a:xfrm>
            <a:off x="1574950" y="2571750"/>
            <a:ext cx="26097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TB Hard Drive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3999400" y="3444775"/>
            <a:ext cx="9597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endParaRPr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7" name="Google Shape;147;p22"/>
          <p:cNvPicPr preferRelativeResize="0"/>
          <p:nvPr/>
        </p:nvPicPr>
        <p:blipFill rotWithShape="1">
          <a:blip r:embed="rId4">
            <a:alphaModFix/>
          </a:blip>
          <a:srcRect l="20792" r="56396"/>
          <a:stretch/>
        </p:blipFill>
        <p:spPr>
          <a:xfrm>
            <a:off x="5194775" y="3411788"/>
            <a:ext cx="1607876" cy="100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2"/>
          <p:cNvSpPr txBox="1"/>
          <p:nvPr/>
        </p:nvSpPr>
        <p:spPr>
          <a:xfrm>
            <a:off x="5194775" y="26348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161 GB Image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Going too large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2383150" y="1180300"/>
            <a:ext cx="3939600" cy="5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Random Access Memory (RAM)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505875" y="1735900"/>
            <a:ext cx="7980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working memory of your computer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Typically 8-32 GB installed in a computer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Whatever you have open MUST be smaller than your RAM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6" name="Google Shape;156;p23"/>
          <p:cNvSpPr/>
          <p:nvPr/>
        </p:nvSpPr>
        <p:spPr>
          <a:xfrm>
            <a:off x="430100" y="2880700"/>
            <a:ext cx="7677300" cy="942900"/>
          </a:xfrm>
          <a:prstGeom prst="ellipse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1987450" y="4050875"/>
            <a:ext cx="4428000" cy="5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ImageJ can help work around this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Increase the amount of RAM ImageJ Uses</a:t>
            </a:r>
            <a:endParaRPr sz="2200">
              <a:solidFill>
                <a:srgbClr val="000000"/>
              </a:solidFill>
            </a:endParaRPr>
          </a:p>
        </p:txBody>
      </p:sp>
      <p:pic>
        <p:nvPicPr>
          <p:cNvPr id="163" name="Google Shape;16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925" y="1034650"/>
            <a:ext cx="4170635" cy="3956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Increase the amount of RAM ImageJ Uses</a:t>
            </a:r>
            <a:endParaRPr sz="2300"/>
          </a:p>
        </p:txBody>
      </p:sp>
      <p:pic>
        <p:nvPicPr>
          <p:cNvPr id="169" name="Google Shape;16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875" y="1543050"/>
            <a:ext cx="24765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5"/>
          <p:cNvSpPr txBox="1"/>
          <p:nvPr/>
        </p:nvSpPr>
        <p:spPr>
          <a:xfrm>
            <a:off x="3218150" y="1339375"/>
            <a:ext cx="5530800" cy="24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Increasing maximum memory increases the size of the images you can open and manipulate</a:t>
            </a:r>
            <a:b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Don't go above 75% of the total RAM installed in your computer or you will have severe performance issues 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6"/>
          <p:cNvPicPr preferRelativeResize="0"/>
          <p:nvPr/>
        </p:nvPicPr>
        <p:blipFill rotWithShape="1">
          <a:blip r:embed="rId3">
            <a:alphaModFix/>
          </a:blip>
          <a:srcRect b="2601"/>
          <a:stretch/>
        </p:blipFill>
        <p:spPr>
          <a:xfrm>
            <a:off x="355475" y="2256175"/>
            <a:ext cx="3154600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6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Increase the amount of RAM ImageJ Uses</a:t>
            </a:r>
            <a:endParaRPr sz="2300"/>
          </a:p>
        </p:txBody>
      </p:sp>
      <p:sp>
        <p:nvSpPr>
          <p:cNvPr id="177" name="Google Shape;177;p26"/>
          <p:cNvSpPr txBox="1"/>
          <p:nvPr/>
        </p:nvSpPr>
        <p:spPr>
          <a:xfrm>
            <a:off x="758400" y="1146625"/>
            <a:ext cx="7121700" cy="1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"I checked and my computer doesn't have very much RAM"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Don't buy a new computer, the ICI has a solution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78" name="Google Shape;178;p26"/>
          <p:cNvSpPr/>
          <p:nvPr/>
        </p:nvSpPr>
        <p:spPr>
          <a:xfrm>
            <a:off x="430450" y="3351850"/>
            <a:ext cx="791400" cy="2862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9" name="Google Shape;17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5350" y="2496774"/>
            <a:ext cx="5361824" cy="117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How much RAM can I get?</a:t>
            </a:r>
            <a:endParaRPr sz="2300"/>
          </a:p>
        </p:txBody>
      </p:sp>
      <p:pic>
        <p:nvPicPr>
          <p:cNvPr id="185" name="Google Shape;18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425" y="1796850"/>
            <a:ext cx="3791801" cy="161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7226" y="2571750"/>
            <a:ext cx="1928151" cy="197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 txBox="1"/>
          <p:nvPr/>
        </p:nvSpPr>
        <p:spPr>
          <a:xfrm>
            <a:off x="1199325" y="3592925"/>
            <a:ext cx="31062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~$4000 for equivalent performance in RAM…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88" name="Google Shape;188;p27"/>
          <p:cNvSpPr txBox="1"/>
          <p:nvPr/>
        </p:nvSpPr>
        <p:spPr>
          <a:xfrm>
            <a:off x="5220625" y="1713000"/>
            <a:ext cx="31062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…assuming you don't get scammed. 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Use BioFormats (Pre-Installed in FIJI)</a:t>
            </a:r>
            <a:endParaRPr sz="2300"/>
          </a:p>
        </p:txBody>
      </p:sp>
      <p:pic>
        <p:nvPicPr>
          <p:cNvPr id="194" name="Google Shape;19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300" y="1034650"/>
            <a:ext cx="5578594" cy="395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Use BioFormats (Pre-Installed in FIJI)</a:t>
            </a:r>
            <a:endParaRPr sz="2300"/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7725" y="992550"/>
            <a:ext cx="5766396" cy="3956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9"/>
          <p:cNvSpPr/>
          <p:nvPr/>
        </p:nvSpPr>
        <p:spPr>
          <a:xfrm>
            <a:off x="3384875" y="2762900"/>
            <a:ext cx="1843500" cy="4545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Use BioFormats (Pre-Installed in FIJI)</a:t>
            </a:r>
            <a:endParaRPr sz="2300"/>
          </a:p>
        </p:txBody>
      </p:sp>
      <p:pic>
        <p:nvPicPr>
          <p:cNvPr id="207" name="Google Shape;20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4750" y="1059900"/>
            <a:ext cx="18478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6800" y="1767200"/>
            <a:ext cx="3409950" cy="23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Use BioFormats (Pre-Installed in FIJI)</a:t>
            </a:r>
            <a:endParaRPr sz="2300"/>
          </a:p>
        </p:txBody>
      </p:sp>
      <p:pic>
        <p:nvPicPr>
          <p:cNvPr id="214" name="Google Shape;21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8275" y="1000975"/>
            <a:ext cx="2921443" cy="395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1"/>
          <p:cNvSpPr/>
          <p:nvPr/>
        </p:nvSpPr>
        <p:spPr>
          <a:xfrm>
            <a:off x="1751750" y="2131550"/>
            <a:ext cx="926100" cy="917700"/>
          </a:xfrm>
          <a:prstGeom prst="rect">
            <a:avLst/>
          </a:prstGeom>
          <a:noFill/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31"/>
          <p:cNvPicPr preferRelativeResize="0"/>
          <p:nvPr/>
        </p:nvPicPr>
        <p:blipFill rotWithShape="1">
          <a:blip r:embed="rId3">
            <a:alphaModFix/>
          </a:blip>
          <a:srcRect l="11488" t="29637" r="56812" b="47168"/>
          <a:stretch/>
        </p:blipFill>
        <p:spPr>
          <a:xfrm>
            <a:off x="6364775" y="2266125"/>
            <a:ext cx="926099" cy="91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7" name="Google Shape;217;p31"/>
          <p:cNvCxnSpPr/>
          <p:nvPr/>
        </p:nvCxnSpPr>
        <p:spPr>
          <a:xfrm>
            <a:off x="4580250" y="2880750"/>
            <a:ext cx="1262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18" name="Google Shape;21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8725" y="1051425"/>
            <a:ext cx="1847850" cy="58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Topics for Today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489050" y="1483325"/>
            <a:ext cx="7980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What is quantifying an image?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Scenario: You've taken an image and it's time to quantify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Pitfalls: Management and Prevention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Questions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Use BioFormats (Pre-Installed in FIJI)</a:t>
            </a:r>
            <a:endParaRPr sz="2300"/>
          </a:p>
        </p:txBody>
      </p:sp>
      <p:pic>
        <p:nvPicPr>
          <p:cNvPr id="224" name="Google Shape;22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900" y="1211450"/>
            <a:ext cx="1838325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8000" y="1752350"/>
            <a:ext cx="4876800" cy="28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3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Use BioFormats (Pre-Installed in FIJI)</a:t>
            </a:r>
            <a:endParaRPr sz="2300"/>
          </a:p>
        </p:txBody>
      </p:sp>
      <p:pic>
        <p:nvPicPr>
          <p:cNvPr id="231" name="Google Shape;23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800" y="1093575"/>
            <a:ext cx="2209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3"/>
          <p:cNvSpPr txBox="1"/>
          <p:nvPr/>
        </p:nvSpPr>
        <p:spPr>
          <a:xfrm>
            <a:off x="3100300" y="1027900"/>
            <a:ext cx="5530800" cy="32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Loads using disk space instead of RAM 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Many image edits still use RAM, so you can still crash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Prevents other two options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Conclusion: This method is best if you want to just look at your image and lack the RAM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4"/>
          <p:cNvSpPr/>
          <p:nvPr/>
        </p:nvSpPr>
        <p:spPr>
          <a:xfrm>
            <a:off x="3153425" y="3192225"/>
            <a:ext cx="2348700" cy="1246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4"/>
          <p:cNvSpPr/>
          <p:nvPr/>
        </p:nvSpPr>
        <p:spPr>
          <a:xfrm>
            <a:off x="5465025" y="1782625"/>
            <a:ext cx="2348700" cy="1246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4"/>
          <p:cNvSpPr/>
          <p:nvPr/>
        </p:nvSpPr>
        <p:spPr>
          <a:xfrm>
            <a:off x="973000" y="1845350"/>
            <a:ext cx="2348700" cy="1246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4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Use BioFormats (Pre-Installed in FIJI)</a:t>
            </a:r>
            <a:endParaRPr sz="2300"/>
          </a:p>
        </p:txBody>
      </p:sp>
      <p:pic>
        <p:nvPicPr>
          <p:cNvPr id="241" name="Google Shape;241;p34"/>
          <p:cNvPicPr preferRelativeResize="0"/>
          <p:nvPr/>
        </p:nvPicPr>
        <p:blipFill rotWithShape="1">
          <a:blip r:embed="rId3">
            <a:alphaModFix/>
          </a:blip>
          <a:srcRect l="32553" t="44747" r="35475" b="43764"/>
          <a:stretch/>
        </p:blipFill>
        <p:spPr>
          <a:xfrm>
            <a:off x="3435375" y="1054025"/>
            <a:ext cx="1843575" cy="45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/>
          <p:nvPr/>
        </p:nvSpPr>
        <p:spPr>
          <a:xfrm>
            <a:off x="943600" y="2072625"/>
            <a:ext cx="24075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Crop your image before opening it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43" name="Google Shape;243;p34"/>
          <p:cNvSpPr txBox="1"/>
          <p:nvPr/>
        </p:nvSpPr>
        <p:spPr>
          <a:xfrm>
            <a:off x="5359000" y="1958525"/>
            <a:ext cx="24075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Only open certain channels and Z-planes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3153413" y="3496150"/>
            <a:ext cx="24075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Massively reduce file size </a:t>
            </a:r>
            <a:endParaRPr sz="1800">
              <a:solidFill>
                <a:schemeClr val="dk1"/>
              </a:solidFill>
            </a:endParaRPr>
          </a:p>
        </p:txBody>
      </p:sp>
      <p:cxnSp>
        <p:nvCxnSpPr>
          <p:cNvPr id="245" name="Google Shape;245;p34"/>
          <p:cNvCxnSpPr>
            <a:stCxn id="241" idx="1"/>
          </p:cNvCxnSpPr>
          <p:nvPr/>
        </p:nvCxnSpPr>
        <p:spPr>
          <a:xfrm flipH="1">
            <a:off x="2567475" y="1281313"/>
            <a:ext cx="867900" cy="50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6" name="Google Shape;246;p34"/>
          <p:cNvCxnSpPr/>
          <p:nvPr/>
        </p:nvCxnSpPr>
        <p:spPr>
          <a:xfrm>
            <a:off x="5278950" y="1281313"/>
            <a:ext cx="867900" cy="50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7" name="Google Shape;247;p34"/>
          <p:cNvCxnSpPr/>
          <p:nvPr/>
        </p:nvCxnSpPr>
        <p:spPr>
          <a:xfrm>
            <a:off x="2939575" y="2923738"/>
            <a:ext cx="546300" cy="47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8" name="Google Shape;248;p34"/>
          <p:cNvCxnSpPr/>
          <p:nvPr/>
        </p:nvCxnSpPr>
        <p:spPr>
          <a:xfrm flipH="1">
            <a:off x="5236975" y="2912488"/>
            <a:ext cx="750000" cy="50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The Downside to this Method</a:t>
            </a:r>
            <a:endParaRPr sz="2300"/>
          </a:p>
        </p:txBody>
      </p:sp>
      <p:sp>
        <p:nvSpPr>
          <p:cNvPr id="254" name="Google Shape;254;p35"/>
          <p:cNvSpPr txBox="1"/>
          <p:nvPr/>
        </p:nvSpPr>
        <p:spPr>
          <a:xfrm>
            <a:off x="832150" y="1254275"/>
            <a:ext cx="5943900" cy="3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Looking at your entire image using crops is very time consuming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Acquiring such a large image is very time consuming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 still need to store this large image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						Solution?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6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Acquire Smaller, More Info-Efficient Images</a:t>
            </a:r>
            <a:endParaRPr sz="2300"/>
          </a:p>
        </p:txBody>
      </p:sp>
      <p:sp>
        <p:nvSpPr>
          <p:cNvPr id="260" name="Google Shape;260;p36"/>
          <p:cNvSpPr txBox="1"/>
          <p:nvPr/>
        </p:nvSpPr>
        <p:spPr>
          <a:xfrm>
            <a:off x="633775" y="1070000"/>
            <a:ext cx="5530800" cy="32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1" name="Google Shape;261;p36"/>
          <p:cNvSpPr txBox="1"/>
          <p:nvPr/>
        </p:nvSpPr>
        <p:spPr>
          <a:xfrm>
            <a:off x="446950" y="1096100"/>
            <a:ext cx="7980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Let's say you want to image in high resolution a sample that is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Three channels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Whole slide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50 microns thick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you're looking for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examples of colocalization: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2" name="Google Shape;262;p36"/>
          <p:cNvPicPr preferRelativeResize="0"/>
          <p:nvPr/>
        </p:nvPicPr>
        <p:blipFill rotWithShape="1">
          <a:blip r:embed="rId3">
            <a:alphaModFix/>
          </a:blip>
          <a:srcRect l="10246" t="27739" r="39673" b="14471"/>
          <a:stretch/>
        </p:blipFill>
        <p:spPr>
          <a:xfrm>
            <a:off x="5016325" y="2019650"/>
            <a:ext cx="2341951" cy="257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6"/>
          <p:cNvSpPr txBox="1"/>
          <p:nvPr/>
        </p:nvSpPr>
        <p:spPr>
          <a:xfrm>
            <a:off x="7640850" y="3984438"/>
            <a:ext cx="5784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FF"/>
                </a:solidFill>
              </a:rPr>
              <a:t>10 um</a:t>
            </a:r>
            <a:endParaRPr sz="1000">
              <a:solidFill>
                <a:srgbClr val="0000FF"/>
              </a:solidFill>
            </a:endParaRPr>
          </a:p>
        </p:txBody>
      </p:sp>
      <p:cxnSp>
        <p:nvCxnSpPr>
          <p:cNvPr id="264" name="Google Shape;264;p36"/>
          <p:cNvCxnSpPr/>
          <p:nvPr/>
        </p:nvCxnSpPr>
        <p:spPr>
          <a:xfrm>
            <a:off x="7586825" y="3930000"/>
            <a:ext cx="0" cy="5484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Acquire Smaller Images</a:t>
            </a:r>
            <a:endParaRPr sz="2300"/>
          </a:p>
        </p:txBody>
      </p:sp>
      <p:sp>
        <p:nvSpPr>
          <p:cNvPr id="270" name="Google Shape;270;p37"/>
          <p:cNvSpPr txBox="1"/>
          <p:nvPr/>
        </p:nvSpPr>
        <p:spPr>
          <a:xfrm>
            <a:off x="521150" y="943550"/>
            <a:ext cx="4050900" cy="3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Start with a navigation stitch at 1-4x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Many microscope software let you navigate using this image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Does not need to be a z-stack, as low resolution images cover a large z-depth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Can be used to find notable areas to image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71" name="Google Shape;27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6975" y="986075"/>
            <a:ext cx="3140796" cy="395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8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Acquire Smaller Images</a:t>
            </a:r>
            <a:endParaRPr sz="2300"/>
          </a:p>
        </p:txBody>
      </p:sp>
      <p:sp>
        <p:nvSpPr>
          <p:cNvPr id="277" name="Google Shape;277;p38"/>
          <p:cNvSpPr txBox="1"/>
          <p:nvPr/>
        </p:nvSpPr>
        <p:spPr>
          <a:xfrm>
            <a:off x="521150" y="943550"/>
            <a:ext cx="69891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Once you find an area to image, take a few test images at different resolutions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78" name="Google Shape;278;p38"/>
          <p:cNvPicPr preferRelativeResize="0"/>
          <p:nvPr/>
        </p:nvPicPr>
        <p:blipFill rotWithShape="1">
          <a:blip r:embed="rId3">
            <a:alphaModFix/>
          </a:blip>
          <a:srcRect l="33248" t="43763" r="44864" b="31429"/>
          <a:stretch/>
        </p:blipFill>
        <p:spPr>
          <a:xfrm>
            <a:off x="565935" y="2261925"/>
            <a:ext cx="2247140" cy="228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8"/>
          <p:cNvPicPr preferRelativeResize="0"/>
          <p:nvPr/>
        </p:nvPicPr>
        <p:blipFill rotWithShape="1">
          <a:blip r:embed="rId4">
            <a:alphaModFix/>
          </a:blip>
          <a:srcRect l="10246" t="27739" r="39673" b="14471"/>
          <a:stretch/>
        </p:blipFill>
        <p:spPr>
          <a:xfrm>
            <a:off x="3466850" y="2261925"/>
            <a:ext cx="2082099" cy="228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8"/>
          <p:cNvPicPr preferRelativeResize="0"/>
          <p:nvPr/>
        </p:nvPicPr>
        <p:blipFill rotWithShape="1">
          <a:blip r:embed="rId5">
            <a:alphaModFix/>
          </a:blip>
          <a:srcRect t="11680" r="33669" b="20371"/>
          <a:stretch/>
        </p:blipFill>
        <p:spPr>
          <a:xfrm>
            <a:off x="6250675" y="2261925"/>
            <a:ext cx="2177964" cy="228642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8"/>
          <p:cNvSpPr txBox="1"/>
          <p:nvPr/>
        </p:nvSpPr>
        <p:spPr>
          <a:xfrm>
            <a:off x="189500" y="17483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</a:rPr>
              <a:t>40x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282" name="Google Shape;282;p38"/>
          <p:cNvSpPr txBox="1"/>
          <p:nvPr/>
        </p:nvSpPr>
        <p:spPr>
          <a:xfrm>
            <a:off x="2927050" y="1481625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</a:rPr>
              <a:t>40x * 2.8x mag</a:t>
            </a:r>
            <a:endParaRPr sz="18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</a:rPr>
              <a:t> = 112x</a:t>
            </a:r>
            <a:endParaRPr/>
          </a:p>
        </p:txBody>
      </p:sp>
      <p:sp>
        <p:nvSpPr>
          <p:cNvPr id="283" name="Google Shape;283;p38"/>
          <p:cNvSpPr txBox="1"/>
          <p:nvPr/>
        </p:nvSpPr>
        <p:spPr>
          <a:xfrm>
            <a:off x="5679913" y="1481625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</a:rPr>
              <a:t>40x * 4x mag</a:t>
            </a:r>
            <a:endParaRPr sz="18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</a:rPr>
              <a:t> = 160x</a:t>
            </a:r>
            <a:endParaRPr/>
          </a:p>
        </p:txBody>
      </p:sp>
      <p:sp>
        <p:nvSpPr>
          <p:cNvPr id="284" name="Google Shape;284;p38"/>
          <p:cNvSpPr txBox="1"/>
          <p:nvPr/>
        </p:nvSpPr>
        <p:spPr>
          <a:xfrm>
            <a:off x="8565600" y="4079413"/>
            <a:ext cx="5784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FF"/>
                </a:solidFill>
              </a:rPr>
              <a:t>10 um</a:t>
            </a:r>
            <a:endParaRPr sz="1000">
              <a:solidFill>
                <a:srgbClr val="0000FF"/>
              </a:solidFill>
            </a:endParaRPr>
          </a:p>
        </p:txBody>
      </p:sp>
      <p:cxnSp>
        <p:nvCxnSpPr>
          <p:cNvPr id="285" name="Google Shape;285;p38"/>
          <p:cNvCxnSpPr/>
          <p:nvPr/>
        </p:nvCxnSpPr>
        <p:spPr>
          <a:xfrm>
            <a:off x="8503900" y="3999950"/>
            <a:ext cx="0" cy="5484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9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Acquire Smaller Images</a:t>
            </a:r>
            <a:endParaRPr sz="2300"/>
          </a:p>
        </p:txBody>
      </p:sp>
      <p:sp>
        <p:nvSpPr>
          <p:cNvPr id="291" name="Google Shape;291;p39"/>
          <p:cNvSpPr txBox="1"/>
          <p:nvPr/>
        </p:nvSpPr>
        <p:spPr>
          <a:xfrm>
            <a:off x="521150" y="943550"/>
            <a:ext cx="72945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Once you pick your resolution, take a Z-stack (if you need it)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92" name="Google Shape;292;p39" title="112x z stack.avi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9000" y="139085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0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Acquire Smaller Images</a:t>
            </a:r>
            <a:endParaRPr sz="2300"/>
          </a:p>
        </p:txBody>
      </p:sp>
      <p:sp>
        <p:nvSpPr>
          <p:cNvPr id="298" name="Google Shape;298;p40"/>
          <p:cNvSpPr txBox="1"/>
          <p:nvPr/>
        </p:nvSpPr>
        <p:spPr>
          <a:xfrm>
            <a:off x="640225" y="1292225"/>
            <a:ext cx="72945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 you need a z-stack?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Will your sample be thick enough to show multiple cell layers?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 you need to segment all cells in a sample?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 you need to see an interaction between two cells in different z planes?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9" name="Google Shape;299;p40"/>
          <p:cNvSpPr txBox="1"/>
          <p:nvPr/>
        </p:nvSpPr>
        <p:spPr>
          <a:xfrm>
            <a:off x="691075" y="4076150"/>
            <a:ext cx="72312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If your answer is no to all of these, consider omitting the z-stack step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1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Acquire Smaller Images</a:t>
            </a:r>
            <a:endParaRPr sz="2300"/>
          </a:p>
        </p:txBody>
      </p:sp>
      <p:sp>
        <p:nvSpPr>
          <p:cNvPr id="305" name="Google Shape;305;p41"/>
          <p:cNvSpPr txBox="1"/>
          <p:nvPr/>
        </p:nvSpPr>
        <p:spPr>
          <a:xfrm>
            <a:off x="640225" y="1292225"/>
            <a:ext cx="72945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How many steps does your z-stack need to be?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 you want to see a few sample planes?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○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Sparse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 you need to make a full 3D structure?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○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Use the recommended step size for your machine and objective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 you want to deconvolve your image?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○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Use </a:t>
            </a:r>
            <a:r>
              <a:rPr lang="en" sz="1800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half </a:t>
            </a: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the recommended step size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SEGMENTATION</a:t>
            </a:r>
            <a:endParaRPr sz="2200">
              <a:solidFill>
                <a:srgbClr val="000000"/>
              </a:solidFill>
            </a:endParaRPr>
          </a:p>
        </p:txBody>
      </p:sp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4749" y="1365800"/>
            <a:ext cx="3214600" cy="3094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7" name="Google Shape;87;p15"/>
          <p:cNvCxnSpPr/>
          <p:nvPr/>
        </p:nvCxnSpPr>
        <p:spPr>
          <a:xfrm rot="10800000" flipH="1">
            <a:off x="4397363" y="2753320"/>
            <a:ext cx="369300" cy="12300"/>
          </a:xfrm>
          <a:prstGeom prst="straightConnector1">
            <a:avLst/>
          </a:prstGeom>
          <a:noFill/>
          <a:ln w="41125" cap="flat" cmpd="sng">
            <a:solidFill>
              <a:srgbClr val="000000"/>
            </a:solidFill>
            <a:prstDash val="solid"/>
            <a:miter lim="8000"/>
            <a:headEnd type="none" w="sm" len="sm"/>
            <a:tailEnd type="triangle" w="med" len="med"/>
          </a:ln>
        </p:spPr>
      </p:cxnSp>
      <p:pic>
        <p:nvPicPr>
          <p:cNvPr id="88" name="Google Shape;88;p15" descr="A red and blue cell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4698" y="1365800"/>
            <a:ext cx="3214600" cy="309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2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Stitching</a:t>
            </a:r>
            <a:endParaRPr sz="2300"/>
          </a:p>
        </p:txBody>
      </p:sp>
      <p:sp>
        <p:nvSpPr>
          <p:cNvPr id="311" name="Google Shape;311;p42"/>
          <p:cNvSpPr txBox="1"/>
          <p:nvPr/>
        </p:nvSpPr>
        <p:spPr>
          <a:xfrm>
            <a:off x="291525" y="977550"/>
            <a:ext cx="72945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Biggest Data Sink: Stitching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12" name="Google Shape;312;p42"/>
          <p:cNvPicPr preferRelativeResize="0"/>
          <p:nvPr/>
        </p:nvPicPr>
        <p:blipFill rotWithShape="1">
          <a:blip r:embed="rId3">
            <a:alphaModFix/>
          </a:blip>
          <a:srcRect t="6607" b="3987"/>
          <a:stretch/>
        </p:blipFill>
        <p:spPr>
          <a:xfrm>
            <a:off x="1488075" y="1578750"/>
            <a:ext cx="2905324" cy="279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2"/>
          <p:cNvSpPr txBox="1"/>
          <p:nvPr/>
        </p:nvSpPr>
        <p:spPr>
          <a:xfrm>
            <a:off x="230475" y="1634675"/>
            <a:ext cx="1257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60x Image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250 x 250 microns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314" name="Google Shape;314;p42"/>
          <p:cNvSpPr txBox="1"/>
          <p:nvPr/>
        </p:nvSpPr>
        <p:spPr>
          <a:xfrm>
            <a:off x="4703825" y="1651675"/>
            <a:ext cx="3138000" cy="25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This image is roughly 31 megabytes.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So if I wanted to image a 2 cm x 2 cm space, it would be...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198 GB!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3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Stitching</a:t>
            </a:r>
            <a:endParaRPr sz="2300"/>
          </a:p>
        </p:txBody>
      </p:sp>
      <p:sp>
        <p:nvSpPr>
          <p:cNvPr id="320" name="Google Shape;320;p43"/>
          <p:cNvSpPr txBox="1"/>
          <p:nvPr/>
        </p:nvSpPr>
        <p:spPr>
          <a:xfrm>
            <a:off x="368050" y="1368775"/>
            <a:ext cx="7294500" cy="2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So, how do I stitch at high resolution?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Don't image a large area 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 a rule of thumb, keep your stitches below 100 images to start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4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Live Cell Applications</a:t>
            </a:r>
            <a:endParaRPr sz="2300"/>
          </a:p>
        </p:txBody>
      </p:sp>
      <p:sp>
        <p:nvSpPr>
          <p:cNvPr id="326" name="Google Shape;326;p44"/>
          <p:cNvSpPr txBox="1"/>
          <p:nvPr/>
        </p:nvSpPr>
        <p:spPr>
          <a:xfrm>
            <a:off x="368050" y="1368775"/>
            <a:ext cx="7294500" cy="29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Remember our previous cost of the going too large? 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"Final total imaging + stitching time: 15.5 hours"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is felt the most during live cell applications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Over a long time frame, cells will drift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Movies/time-series taken will have horribly low framerate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Oil will be spread thin by stitches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5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Final Workflow to Avoid Large Datasets</a:t>
            </a:r>
            <a:endParaRPr sz="2300"/>
          </a:p>
        </p:txBody>
      </p:sp>
      <p:sp>
        <p:nvSpPr>
          <p:cNvPr id="332" name="Google Shape;332;p45"/>
          <p:cNvSpPr txBox="1"/>
          <p:nvPr/>
        </p:nvSpPr>
        <p:spPr>
          <a:xfrm>
            <a:off x="368050" y="1368775"/>
            <a:ext cx="7294500" cy="29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There are a lot of tips here, but to simplify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Determine what kind of images your experiment </a:t>
            </a:r>
            <a:r>
              <a:rPr lang="en" sz="1800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needs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Start at low resolution, then increase resolution to suit your needs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Keep your stitches at low resolution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Keep your z-stacks at mid to high resolution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Use memory management tools in BioFormats as needed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6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When the large stitch is unavoidable</a:t>
            </a:r>
            <a:endParaRPr sz="2300"/>
          </a:p>
        </p:txBody>
      </p:sp>
      <p:sp>
        <p:nvSpPr>
          <p:cNvPr id="338" name="Google Shape;338;p46"/>
          <p:cNvSpPr txBox="1"/>
          <p:nvPr/>
        </p:nvSpPr>
        <p:spPr>
          <a:xfrm>
            <a:off x="689975" y="1053225"/>
            <a:ext cx="3000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Lightsheet!</a:t>
            </a:r>
            <a:endParaRPr/>
          </a:p>
        </p:txBody>
      </p:sp>
      <p:pic>
        <p:nvPicPr>
          <p:cNvPr id="339" name="Google Shape;33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4750" y="1628200"/>
            <a:ext cx="2435006" cy="324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6"/>
          <p:cNvPicPr preferRelativeResize="0"/>
          <p:nvPr/>
        </p:nvPicPr>
        <p:blipFill rotWithShape="1">
          <a:blip r:embed="rId4">
            <a:alphaModFix/>
          </a:blip>
          <a:srcRect l="8689" t="9904" r="9108" b="8716"/>
          <a:stretch/>
        </p:blipFill>
        <p:spPr>
          <a:xfrm>
            <a:off x="4148225" y="2012350"/>
            <a:ext cx="4504177" cy="220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7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How does this compare to confocal imaging?</a:t>
            </a:r>
            <a:endParaRPr sz="2300"/>
          </a:p>
        </p:txBody>
      </p:sp>
      <p:sp>
        <p:nvSpPr>
          <p:cNvPr id="346" name="Google Shape;346;p47"/>
          <p:cNvSpPr txBox="1"/>
          <p:nvPr/>
        </p:nvSpPr>
        <p:spPr>
          <a:xfrm>
            <a:off x="3152925" y="980625"/>
            <a:ext cx="2252100" cy="29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What is your priority?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347" name="Google Shape;34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1850" y="1697075"/>
            <a:ext cx="6732800" cy="2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8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Final Thoughts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353" name="Google Shape;353;p48"/>
          <p:cNvSpPr txBox="1"/>
          <p:nvPr/>
        </p:nvSpPr>
        <p:spPr>
          <a:xfrm>
            <a:off x="830500" y="1243575"/>
            <a:ext cx="7980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How do you take a quantifiable image?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BEFORE YOU TAKE YOUR FULL DATASET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Take an image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Try to quantify it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Ask yourself how you wish you imaged it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AutoNum type="arabicPeriod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Ask Stoyan and I how we wish you imaged it 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PIXEL CLASSIFICATION</a:t>
            </a:r>
            <a:endParaRPr sz="2300"/>
          </a:p>
        </p:txBody>
      </p:sp>
      <p:cxnSp>
        <p:nvCxnSpPr>
          <p:cNvPr id="94" name="Google Shape;94;p16"/>
          <p:cNvCxnSpPr/>
          <p:nvPr/>
        </p:nvCxnSpPr>
        <p:spPr>
          <a:xfrm rot="10800000" flipH="1">
            <a:off x="4281263" y="2753320"/>
            <a:ext cx="369300" cy="12300"/>
          </a:xfrm>
          <a:prstGeom prst="straightConnector1">
            <a:avLst/>
          </a:prstGeom>
          <a:noFill/>
          <a:ln w="41125" cap="flat" cmpd="sng">
            <a:solidFill>
              <a:srgbClr val="000000"/>
            </a:solidFill>
            <a:prstDash val="solid"/>
            <a:miter lim="8000"/>
            <a:headEnd type="none" w="sm" len="sm"/>
            <a:tailEnd type="triangle" w="med" len="med"/>
          </a:ln>
        </p:spPr>
      </p:cxnSp>
      <p:pic>
        <p:nvPicPr>
          <p:cNvPr id="95" name="Google Shape;95;p16"/>
          <p:cNvPicPr preferRelativeResize="0"/>
          <p:nvPr/>
        </p:nvPicPr>
        <p:blipFill rotWithShape="1">
          <a:blip r:embed="rId3">
            <a:alphaModFix/>
          </a:blip>
          <a:srcRect t="4114"/>
          <a:stretch/>
        </p:blipFill>
        <p:spPr>
          <a:xfrm>
            <a:off x="188725" y="1569200"/>
            <a:ext cx="4092550" cy="298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0575" y="1569200"/>
            <a:ext cx="4295627" cy="298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The Biggest Culprit: File Size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489050" y="1483325"/>
            <a:ext cx="7980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What makes a file size too large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What happens when your file size is too large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How to handle large files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How to acquire smaller images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Starting Your Experiment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446950" y="1096100"/>
            <a:ext cx="7980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Let's say you want to image in high resolution a sample that is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Three channels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cm x 1 cm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●"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50 microns thick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you're looking for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examples of colocalization: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 l="10246" t="27739" r="39673" b="14471"/>
          <a:stretch/>
        </p:blipFill>
        <p:spPr>
          <a:xfrm>
            <a:off x="5016325" y="2019650"/>
            <a:ext cx="2341951" cy="257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/>
        </p:nvSpPr>
        <p:spPr>
          <a:xfrm>
            <a:off x="7640850" y="3984438"/>
            <a:ext cx="5784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FF"/>
                </a:solidFill>
              </a:rPr>
              <a:t>10 um</a:t>
            </a:r>
            <a:endParaRPr sz="1000">
              <a:solidFill>
                <a:srgbClr val="0000FF"/>
              </a:solidFill>
            </a:endParaRPr>
          </a:p>
        </p:txBody>
      </p:sp>
      <p:cxnSp>
        <p:nvCxnSpPr>
          <p:cNvPr id="111" name="Google Shape;111;p18"/>
          <p:cNvCxnSpPr/>
          <p:nvPr/>
        </p:nvCxnSpPr>
        <p:spPr>
          <a:xfrm>
            <a:off x="7586825" y="3930000"/>
            <a:ext cx="0" cy="5484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Going too large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455375" y="1171875"/>
            <a:ext cx="79299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Let's say you want to image your entire sample and search it in ImageJ for colocalization events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849950" y="3085225"/>
            <a:ext cx="15993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Resolution: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40x!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2660725" y="3085225"/>
            <a:ext cx="15993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Stitch: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Entire sample!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(1 x 1 cm)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4623025" y="3085225"/>
            <a:ext cx="15993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Z stack: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Full thickness!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(50 microns)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6694750" y="3085225"/>
            <a:ext cx="15993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Z step: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0.2 microns!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(250 steps)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3561675" y="2055775"/>
            <a:ext cx="16332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Parameters?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/>
          <p:nvPr/>
        </p:nvSpPr>
        <p:spPr>
          <a:xfrm>
            <a:off x="924750" y="120850"/>
            <a:ext cx="7294500" cy="761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186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Going too large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472225" y="1087700"/>
            <a:ext cx="79299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Final total imaging + stitching time: 15.5 hours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Final total size: 161 GB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9" name="Google Shape;12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200" y="1814375"/>
            <a:ext cx="7048500" cy="1009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20"/>
          <p:cNvCxnSpPr/>
          <p:nvPr/>
        </p:nvCxnSpPr>
        <p:spPr>
          <a:xfrm>
            <a:off x="2256825" y="2342000"/>
            <a:ext cx="2154000" cy="1243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31" name="Google Shape;13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9950" y="2976425"/>
            <a:ext cx="2014676" cy="201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0"/>
          <p:cNvPicPr preferRelativeResize="0"/>
          <p:nvPr/>
        </p:nvPicPr>
        <p:blipFill rotWithShape="1">
          <a:blip r:embed="rId5">
            <a:alphaModFix/>
          </a:blip>
          <a:srcRect b="6577"/>
          <a:stretch/>
        </p:blipFill>
        <p:spPr>
          <a:xfrm>
            <a:off x="2400620" y="3195325"/>
            <a:ext cx="814980" cy="76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9646"/>
            <a:ext cx="9144000" cy="5213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82E46D9DF0B04B8FB79AC2E1460F69" ma:contentTypeVersion="19" ma:contentTypeDescription="Create a new document." ma:contentTypeScope="" ma:versionID="dca077c85d80e2b6158dd360868a504e">
  <xsd:schema xmlns:xsd="http://www.w3.org/2001/XMLSchema" xmlns:xs="http://www.w3.org/2001/XMLSchema" xmlns:p="http://schemas.microsoft.com/office/2006/metadata/properties" xmlns:ns2="d30a5b32-d945-4243-9d26-0d8b8b160229" xmlns:ns3="a19751b0-fcf0-4522-afca-a52e5bffa93a" targetNamespace="http://schemas.microsoft.com/office/2006/metadata/properties" ma:root="true" ma:fieldsID="dde6f05d8ff8f71bb7e2d50c31af7929" ns2:_="" ns3:_="">
    <xsd:import namespace="d30a5b32-d945-4243-9d26-0d8b8b160229"/>
    <xsd:import namespace="a19751b0-fcf0-4522-afca-a52e5bffa9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0a5b32-d945-4243-9d26-0d8b8b160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92fa3da-db31-45ba-92de-38f16e295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51b0-fcf0-4522-afca-a52e5bffa93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2e5054-1c96-4a35-828c-6fa00fd627ff}" ma:internalName="TaxCatchAll" ma:showField="CatchAllData" ma:web="a19751b0-fcf0-4522-afca-a52e5bffa9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51b0-fcf0-4522-afca-a52e5bffa93a" xsi:nil="true"/>
    <lcf76f155ced4ddcb4097134ff3c332f xmlns="d30a5b32-d945-4243-9d26-0d8b8b16022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827BA3-033D-4965-BC5A-A33884AF1E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0a5b32-d945-4243-9d26-0d8b8b160229"/>
    <ds:schemaRef ds:uri="a19751b0-fcf0-4522-afca-a52e5bffa9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8D3126-375E-46D1-A598-C5EA0B5B8CEA}">
  <ds:schemaRefs>
    <ds:schemaRef ds:uri="http://schemas.microsoft.com/office/2006/metadata/properties"/>
    <ds:schemaRef ds:uri="http://schemas.microsoft.com/office/infopath/2007/PartnerControls"/>
    <ds:schemaRef ds:uri="a19751b0-fcf0-4522-afca-a52e5bffa93a"/>
    <ds:schemaRef ds:uri="d30a5b32-d945-4243-9d26-0d8b8b160229"/>
  </ds:schemaRefs>
</ds:datastoreItem>
</file>

<file path=customXml/itemProps3.xml><?xml version="1.0" encoding="utf-8"?>
<ds:datastoreItem xmlns:ds="http://schemas.openxmlformats.org/officeDocument/2006/customXml" ds:itemID="{4FA5887B-8ED0-4324-8E7C-78F43F2AB0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36</Slides>
  <Notes>36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4</cp:revision>
  <dcterms:modified xsi:type="dcterms:W3CDTF">2026-08-26T13:36:51Z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0x0101001C82E46D9DF0B04B8FB79AC2E1460F69</vt:lpwstr>
  </property>
  <property fmtid="{D5CDD505-2E9C-101B-9397-08002B2CF9AE}" pid="3" name="MediaServiceImageTags">
    <vt:lpwstr/>
  </property>
</Properties>
</file>